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85" r:id="rId9"/>
    <p:sldId id="280" r:id="rId10"/>
    <p:sldId id="286" r:id="rId11"/>
    <p:sldId id="281" r:id="rId12"/>
    <p:sldId id="282" r:id="rId13"/>
    <p:sldId id="266" r:id="rId14"/>
    <p:sldId id="267" r:id="rId15"/>
    <p:sldId id="269" r:id="rId16"/>
    <p:sldId id="283" r:id="rId17"/>
    <p:sldId id="271" r:id="rId18"/>
    <p:sldId id="284" r:id="rId19"/>
    <p:sldId id="273" r:id="rId20"/>
    <p:sldId id="274" r:id="rId21"/>
    <p:sldId id="275" r:id="rId22"/>
    <p:sldId id="276" r:id="rId23"/>
    <p:sldId id="278" r:id="rId2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719" autoAdjust="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E116F-7035-438D-931B-C84CEBD50A98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F7538-0B23-484B-9703-3F3D3FBF7C3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793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F7538-0B23-484B-9703-3F3D3FBF7C35}" type="slidenum">
              <a:rPr lang="en-PK" smtClean="0"/>
              <a:t>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93761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E4A0-B207-5B44-F64C-C6E7FC12F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AFCE6-54B5-60B9-3F1C-F9A9E13A2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62B4C-5241-EE48-141B-DC217509F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3CDDC-3F5C-C3E6-197C-ABCB2068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4FD00-6C21-0F18-960A-6EC5849D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832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AAA4-7BEC-6E12-96B4-EA8B8F91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5FE6D-0515-E0A7-840B-D00B1F2AF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F9891-6A6A-00CB-5F1F-A583BA55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EFF35-2F33-F5D6-73BB-445F069D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BE5ED-E464-44F7-13C8-7A983100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624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DC4F5F-CCA7-37FD-A8BC-65E7AE170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8A7A4-C617-ECEB-2505-7CEA8BE1D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063CF-CE70-6FCA-3BDB-CE8F8DF0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1CDA1-C62D-E1EE-172C-DE5032CA7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99780-7BF2-40F0-F1D6-28342E5C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5343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C5CE-9C92-55DA-440F-AF3617BC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4100-5B49-780D-E454-5714D7E2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85763-94E4-9D3A-43DE-678D3D9E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682A7-8E58-D860-B300-B10A441E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147E-0CFC-2C7B-37AE-E27884AC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400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14C3-6307-C198-E208-D9C9F824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EE0DB-6417-DE99-DEE2-102E39C9A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3230B-3B8A-38DA-3B03-640B5996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15A32-AEBB-7F22-831C-4ACA78AA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09317-D35B-2128-FB87-5A3C9E99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3621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97E7-0841-6B3A-9E86-0D6B4183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4BE7-5443-BF53-C795-DBFF784A3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61356-78FB-FEF1-5F47-F839DBB58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8890-38A5-274E-68E1-3601EA1E9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23C40-4955-1A33-A41A-680DF4F3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75F40-CE47-582E-C50A-6D8AFCA9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7119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8A92-AC81-335C-67A3-FC407AA9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B5D4B-7524-4168-4FA0-CAD2D836A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FB173-843B-7259-50FF-F4B0746C3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DABCF-5976-C61F-9428-25AB03802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FD91B-7FC4-46F5-9D07-BBC9F0BE25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C5C49D-320B-7018-AEB3-8A2FC511B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377049-3C6E-E2D9-762C-34E8334A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6113D-8D14-D3F9-AB66-2D8B5415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2317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C360-D161-CE24-DFFE-EB42FAD8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4CFE7-F3FA-6A1D-BCF3-10CD2F3A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696EA-24CA-7543-0A83-C10ED0B6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442C1-658C-0E5F-7BC4-70A3DC31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1596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C20E4-F1DA-588D-E877-48EC5C8FE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7C38D-D085-C68F-D992-A539D8DA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89038-6030-5149-FB91-668F9725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3592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4206-5C41-CD86-745F-631989AD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969E4-8F13-730A-4603-8D4D141F7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94F59-2FBC-1A20-1FCA-232E85E41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DFA1A-5C90-5247-550B-CD2AF2BF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CED15-D7BF-90A9-B80B-5421DB67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A3D93-9B9E-6DD0-607D-A2384B3F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7996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770B-AE44-9FF8-9ACE-583495F72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274A8-547B-23B8-D00F-093FC8ADD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ED196-4E65-FDDA-C830-D0EECB1A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C9D32-3213-76C5-D508-84C03D72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55C02-2F56-3E64-ED3D-52B2E337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90D6E-90EF-E0EB-4CCC-59854287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356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471E72-170F-DE97-E83A-9C8A8D6D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2706-AB0B-ABA6-D3E3-37971C536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FDC63-E4DD-337F-BF50-4DF3E193E1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0F1AA-9215-4AD7-9352-56FD1BE179D4}" type="datetimeFigureOut">
              <a:rPr lang="en-PK" smtClean="0"/>
              <a:t>02/11/2024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EA81D-235A-ED5C-F9E9-1335ADBE7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77EBA-BB3D-C49C-2C22-3E6273858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EBEE4-D7F9-4966-823F-6564CC339C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8909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503F484-F4C4-FAD1-9974-D951C389A62F}"/>
              </a:ext>
            </a:extLst>
          </p:cNvPr>
          <p:cNvSpPr/>
          <p:nvPr/>
        </p:nvSpPr>
        <p:spPr>
          <a:xfrm>
            <a:off x="793791" y="1969889"/>
            <a:ext cx="6379170" cy="2256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5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Toy Store Analysis Data Project</a:t>
            </a:r>
            <a:endParaRPr lang="en-US" sz="55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8FE8FC3-3502-E130-BBB8-E8BDD32DBE80}"/>
              </a:ext>
            </a:extLst>
          </p:cNvPr>
          <p:cNvSpPr/>
          <p:nvPr/>
        </p:nvSpPr>
        <p:spPr>
          <a:xfrm>
            <a:off x="772160" y="42363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analysis of toy store operations and sales trends.</a:t>
            </a:r>
            <a:endParaRPr lang="en-US" sz="175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DD035C61-4203-9035-7CB8-ACD9BC32325B}"/>
              </a:ext>
            </a:extLst>
          </p:cNvPr>
          <p:cNvSpPr/>
          <p:nvPr/>
        </p:nvSpPr>
        <p:spPr>
          <a:xfrm>
            <a:off x="793790" y="587966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3F31F0A3-5B3B-23C3-756A-D2B063C9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87283"/>
            <a:ext cx="347663" cy="347663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07335AD9-B2EF-B1FD-B8D0-0E784ADF0686}"/>
              </a:ext>
            </a:extLst>
          </p:cNvPr>
          <p:cNvSpPr/>
          <p:nvPr/>
        </p:nvSpPr>
        <p:spPr>
          <a:xfrm>
            <a:off x="1270040" y="5862757"/>
            <a:ext cx="215919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Sadia Azeem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65A807-9264-7112-D854-BEAB74FE3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0"/>
            <a:ext cx="457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18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E48CDC-5688-2AAC-B6D5-B032EECCB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688"/>
            <a:ext cx="12192000" cy="52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3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8AE9C-480A-7851-A162-DEF850B0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2" y="1397930"/>
            <a:ext cx="11384881" cy="4240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9A745-620A-CE2B-273A-4CA9F6D7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32" y="1397930"/>
            <a:ext cx="11384880" cy="42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pie chart with white text&#10;&#10;Description automatically generated">
            <a:extLst>
              <a:ext uri="{FF2B5EF4-FFF2-40B4-BE49-F238E27FC236}">
                <a16:creationId xmlns:a16="http://schemas.microsoft.com/office/drawing/2014/main" id="{F8E68EAC-D9CB-1E30-2F30-FBF86ADFB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1" y="1378707"/>
            <a:ext cx="5184658" cy="4608585"/>
          </a:xfrm>
          <a:prstGeom prst="rect">
            <a:avLst/>
          </a:prstGeom>
        </p:spPr>
      </p:pic>
      <p:pic>
        <p:nvPicPr>
          <p:cNvPr id="6" name="Picture 5" descr="A blue circle with white text&#10;&#10;Description automatically generated">
            <a:extLst>
              <a:ext uri="{FF2B5EF4-FFF2-40B4-BE49-F238E27FC236}">
                <a16:creationId xmlns:a16="http://schemas.microsoft.com/office/drawing/2014/main" id="{CDB71456-CFC2-A23D-6B81-D8FA17B47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74" y="1378706"/>
            <a:ext cx="5852172" cy="46085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0CA92D-6A41-DC04-1878-5066AF9D5BB4}"/>
              </a:ext>
            </a:extLst>
          </p:cNvPr>
          <p:cNvCxnSpPr/>
          <p:nvPr/>
        </p:nvCxnSpPr>
        <p:spPr>
          <a:xfrm>
            <a:off x="5811520" y="1107440"/>
            <a:ext cx="0" cy="509016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5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40253-4990-A5B0-BB3D-5648778D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6B582-FA18-4FBD-4653-B6EF802C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490339"/>
            <a:ext cx="7262103" cy="28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6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7B5B8-52DB-EFB2-5D19-E4E4C6E2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1805990"/>
            <a:ext cx="11594197" cy="430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EBED2-B516-9618-CF29-1DEE76C8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1807864"/>
            <a:ext cx="11594197" cy="43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toys on top of each other&#10;&#10;Description automatically generated">
            <a:extLst>
              <a:ext uri="{FF2B5EF4-FFF2-40B4-BE49-F238E27FC236}">
                <a16:creationId xmlns:a16="http://schemas.microsoft.com/office/drawing/2014/main" id="{69FD4DAD-BE27-6FEC-D4C3-1D6C86631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068DC9-0232-22A3-AB25-5785CB9E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07" y="349219"/>
            <a:ext cx="7416612" cy="61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BD36D4-45FF-9073-D2A5-97E2C57B0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17" y="1247889"/>
            <a:ext cx="11130184" cy="47243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20A6AC-9E28-83F3-55EA-2455397E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7" y="1247889"/>
            <a:ext cx="11130184" cy="47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0AF20-C087-2A21-8F42-B1F3F056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609702"/>
            <a:ext cx="11511280" cy="57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E3392F-A8A9-C503-6728-C27F6543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480059"/>
            <a:ext cx="11826240" cy="62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47FBD-2E3A-A370-AC88-5F779374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1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647093-35D1-A893-2556-67BA6975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04" y="725189"/>
            <a:ext cx="6828112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D84F9-5404-2061-17AA-0711B0E3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2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21018F8-EEF7-FD3A-A67B-E885AEAF8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1780"/>
            <a:ext cx="12192000" cy="34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07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DC20353E-B264-7A25-85FB-3EA8A978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4" y="1971041"/>
            <a:ext cx="6240535" cy="372872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43ED13-422D-5297-433D-D7A1FEA37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r="9947"/>
          <a:stretch/>
        </p:blipFill>
        <p:spPr>
          <a:xfrm>
            <a:off x="7164674" y="1971041"/>
            <a:ext cx="4785782" cy="37287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522B69-E08E-3EF4-A84F-320BB0874F3E}"/>
              </a:ext>
            </a:extLst>
          </p:cNvPr>
          <p:cNvCxnSpPr/>
          <p:nvPr/>
        </p:nvCxnSpPr>
        <p:spPr>
          <a:xfrm>
            <a:off x="6827520" y="1564640"/>
            <a:ext cx="0" cy="44196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66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hart&#10;&#10;Description automatically generated">
            <a:extLst>
              <a:ext uri="{FF2B5EF4-FFF2-40B4-BE49-F238E27FC236}">
                <a16:creationId xmlns:a16="http://schemas.microsoft.com/office/drawing/2014/main" id="{E4F6B4D1-EC6B-8882-D84D-73C7487BA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9" y="103979"/>
            <a:ext cx="11241541" cy="675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7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51BE8-ED52-0EBB-6F62-3D092209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2"/>
            <a:ext cx="10905066" cy="5452534"/>
          </a:xfrm>
          <a:prstGeom prst="rect">
            <a:avLst/>
          </a:prstGeom>
        </p:spPr>
      </p:pic>
      <p:pic>
        <p:nvPicPr>
          <p:cNvPr id="3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A2940FE2-706A-BF29-0025-901851BCF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29995"/>
            <a:ext cx="10905066" cy="53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7FF8406-D761-05E7-6C48-8CF5A7900F0F}"/>
              </a:ext>
            </a:extLst>
          </p:cNvPr>
          <p:cNvSpPr/>
          <p:nvPr/>
        </p:nvSpPr>
        <p:spPr>
          <a:xfrm>
            <a:off x="610910" y="794028"/>
            <a:ext cx="88289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Recommendations</a:t>
            </a:r>
            <a:endParaRPr lang="en-US" sz="44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9A4FFA3-3D69-39C6-D10A-491C5159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31" y="1529715"/>
            <a:ext cx="3503951" cy="216554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2BA3B06-5C06-A161-5B32-AA5595392E6A}"/>
              </a:ext>
            </a:extLst>
          </p:cNvPr>
          <p:cNvGrpSpPr/>
          <p:nvPr/>
        </p:nvGrpSpPr>
        <p:grpSpPr>
          <a:xfrm>
            <a:off x="549950" y="3948470"/>
            <a:ext cx="3733145" cy="922615"/>
            <a:chOff x="549950" y="3948470"/>
            <a:chExt cx="3733145" cy="922615"/>
          </a:xfrm>
        </p:grpSpPr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E74054D3-0626-C619-485C-03A6842860E3}"/>
                </a:ext>
              </a:extLst>
            </p:cNvPr>
            <p:cNvSpPr/>
            <p:nvPr/>
          </p:nvSpPr>
          <p:spPr>
            <a:xfrm>
              <a:off x="549950" y="3948470"/>
              <a:ext cx="2472969" cy="2333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BFBFBF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Sales Growth</a:t>
              </a:r>
              <a:endParaRPr lang="en-US" sz="2200" dirty="0"/>
            </a:p>
          </p:txBody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62692277-1D2E-8F27-C2FF-FB1CB9CA618B}"/>
                </a:ext>
              </a:extLst>
            </p:cNvPr>
            <p:cNvSpPr/>
            <p:nvPr/>
          </p:nvSpPr>
          <p:spPr>
            <a:xfrm>
              <a:off x="549950" y="4393168"/>
              <a:ext cx="3733145" cy="4779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BFBFBF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Focus on expanding top-performing product lines .</a:t>
              </a:r>
            </a:p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BFBFBF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Upsell/ Cross sell Products to increase sales revenue per transaction.</a:t>
              </a:r>
              <a:endParaRPr lang="en-US" sz="1750" dirty="0"/>
            </a:p>
          </p:txBody>
        </p:sp>
      </p:grp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A329414-E212-AD89-5DC0-98C5F6CB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55" y="1502806"/>
            <a:ext cx="3503889" cy="216554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2E9A076-37A9-7714-653D-BC585DE6901D}"/>
              </a:ext>
            </a:extLst>
          </p:cNvPr>
          <p:cNvGrpSpPr/>
          <p:nvPr/>
        </p:nvGrpSpPr>
        <p:grpSpPr>
          <a:xfrm>
            <a:off x="4230321" y="3948470"/>
            <a:ext cx="4120872" cy="1200983"/>
            <a:chOff x="4507944" y="4124872"/>
            <a:chExt cx="4120872" cy="1200983"/>
          </a:xfrm>
        </p:grpSpPr>
        <p:sp>
          <p:nvSpPr>
            <p:cNvPr id="8" name="Text 3">
              <a:extLst>
                <a:ext uri="{FF2B5EF4-FFF2-40B4-BE49-F238E27FC236}">
                  <a16:creationId xmlns:a16="http://schemas.microsoft.com/office/drawing/2014/main" id="{6002CFFC-5E2A-DD9E-5693-FB71C4206FFF}"/>
                </a:ext>
              </a:extLst>
            </p:cNvPr>
            <p:cNvSpPr/>
            <p:nvPr/>
          </p:nvSpPr>
          <p:spPr>
            <a:xfrm>
              <a:off x="4507944" y="412487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BFBFBF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Inventory Balance</a:t>
              </a:r>
              <a:endParaRPr lang="en-US" sz="2200" dirty="0"/>
            </a:p>
          </p:txBody>
        </p:sp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27D8B7D4-503F-7931-94E9-CAA1B6DB7F01}"/>
                </a:ext>
              </a:extLst>
            </p:cNvPr>
            <p:cNvSpPr/>
            <p:nvPr/>
          </p:nvSpPr>
          <p:spPr>
            <a:xfrm>
              <a:off x="4507944" y="4600050"/>
              <a:ext cx="412087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BFBFBF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Implement dynamic pricing for overstocked items.</a:t>
              </a:r>
            </a:p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BFBFBF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Strategic Product Placement.</a:t>
              </a:r>
              <a:endParaRPr lang="en-US" sz="1750" dirty="0"/>
            </a:p>
          </p:txBody>
        </p:sp>
      </p:grp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5A2276E6-CFE0-EBBD-C0B8-9B67A6B7A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63" y="1502807"/>
            <a:ext cx="3503951" cy="216554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28401B-5ABF-8D5E-0825-374C6A8FB66A}"/>
              </a:ext>
            </a:extLst>
          </p:cNvPr>
          <p:cNvGrpSpPr/>
          <p:nvPr/>
        </p:nvGrpSpPr>
        <p:grpSpPr>
          <a:xfrm>
            <a:off x="8298419" y="3948470"/>
            <a:ext cx="3710702" cy="1216223"/>
            <a:chOff x="8298419" y="4146590"/>
            <a:chExt cx="3710702" cy="1216223"/>
          </a:xfrm>
        </p:grpSpPr>
        <p:sp>
          <p:nvSpPr>
            <p:cNvPr id="18" name="Text 5">
              <a:extLst>
                <a:ext uri="{FF2B5EF4-FFF2-40B4-BE49-F238E27FC236}">
                  <a16:creationId xmlns:a16="http://schemas.microsoft.com/office/drawing/2014/main" id="{109A8ABB-BBC4-C059-0253-9B3910526FC1}"/>
                </a:ext>
              </a:extLst>
            </p:cNvPr>
            <p:cNvSpPr/>
            <p:nvPr/>
          </p:nvSpPr>
          <p:spPr>
            <a:xfrm>
              <a:off x="8298419" y="4146590"/>
              <a:ext cx="255310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BFBFBF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Seasonal Strategy</a:t>
              </a:r>
              <a:endParaRPr lang="en-US" sz="2200" dirty="0"/>
            </a:p>
          </p:txBody>
        </p:sp>
        <p:sp>
          <p:nvSpPr>
            <p:cNvPr id="19" name="Text 6">
              <a:extLst>
                <a:ext uri="{FF2B5EF4-FFF2-40B4-BE49-F238E27FC236}">
                  <a16:creationId xmlns:a16="http://schemas.microsoft.com/office/drawing/2014/main" id="{38D3C80E-BA7F-D031-133D-7BBF6B5E5F90}"/>
                </a:ext>
              </a:extLst>
            </p:cNvPr>
            <p:cNvSpPr/>
            <p:nvPr/>
          </p:nvSpPr>
          <p:spPr>
            <a:xfrm>
              <a:off x="8298419" y="4637008"/>
              <a:ext cx="371070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BFBFBF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Prepare targeted marketing for non  holiday periods.</a:t>
              </a:r>
            </a:p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BFBFBF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Customer Engagement Strategy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57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8B4A49E-171D-DF42-8D15-2A89370D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2554047"/>
            <a:ext cx="12080240" cy="26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986F1-24C0-F754-3C61-0E20198C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7627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7920BA-A216-662B-D745-43A08F15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762760"/>
            <a:ext cx="12611041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6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5F8F34B-7E8F-92C1-A0E8-1284D04DFB1F}"/>
              </a:ext>
            </a:extLst>
          </p:cNvPr>
          <p:cNvSpPr/>
          <p:nvPr/>
        </p:nvSpPr>
        <p:spPr>
          <a:xfrm>
            <a:off x="3233924" y="546923"/>
            <a:ext cx="6390640" cy="743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</a:rPr>
              <a:t>Data Modeling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9C9D2-42DE-EFE1-F280-81B5C3A0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44" y="1432559"/>
            <a:ext cx="642112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0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7CE1F-4E63-FD5E-93C8-82703C63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FEB834-2EBB-831A-B04F-58AA67FA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29" y="151900"/>
            <a:ext cx="7423854" cy="62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1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 and a dotted line&#10;&#10;Description automatically generated">
            <a:extLst>
              <a:ext uri="{FF2B5EF4-FFF2-40B4-BE49-F238E27FC236}">
                <a16:creationId xmlns:a16="http://schemas.microsoft.com/office/drawing/2014/main" id="{30BC78F9-6D02-F93B-E389-9CD68CBC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34" y="1772754"/>
            <a:ext cx="5379384" cy="3200732"/>
          </a:xfrm>
          <a:prstGeom prst="rect">
            <a:avLst/>
          </a:prstGeom>
        </p:spPr>
      </p:pic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9748B297-EC4D-67A4-E095-054F165B8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70" y="1809707"/>
            <a:ext cx="5379383" cy="321418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D6F046-65AB-92DC-D735-EEA7177D9262}"/>
              </a:ext>
            </a:extLst>
          </p:cNvPr>
          <p:cNvCxnSpPr>
            <a:cxnSpLocks/>
          </p:cNvCxnSpPr>
          <p:nvPr/>
        </p:nvCxnSpPr>
        <p:spPr>
          <a:xfrm>
            <a:off x="6126480" y="1442720"/>
            <a:ext cx="0" cy="386080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E0A528-3F8A-9416-3452-8C989EB6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87" y="1442720"/>
            <a:ext cx="11218586" cy="4590410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1C087EA-E3C9-B6D7-A5D3-C16FB3FD6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397" y="2893864"/>
            <a:ext cx="189548" cy="189548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1961EE48-816D-1C53-B661-6616D345C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512" y="4074161"/>
            <a:ext cx="189548" cy="189548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D616A272-3EDA-4977-3A43-E353891E4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4385155"/>
            <a:ext cx="189548" cy="189548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97D807B0-60A5-CE3A-9562-021335574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429" y="2517945"/>
            <a:ext cx="167332" cy="167332"/>
          </a:xfrm>
          <a:prstGeom prst="rect">
            <a:avLst/>
          </a:prstGeom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EAB2F8C1-C48A-E45D-2C30-0C4CC3847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0269" y="3249465"/>
            <a:ext cx="167332" cy="1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7D1CDBF-4907-3387-F959-1750B3B3F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4" y="812794"/>
            <a:ext cx="11322312" cy="5394970"/>
          </a:xfrm>
          <a:prstGeom prst="rect">
            <a:avLst/>
          </a:prstGeom>
        </p:spPr>
      </p:pic>
      <p:pic>
        <p:nvPicPr>
          <p:cNvPr id="2" name="Picture 1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A4F8FBB3-4EA8-0F49-09D7-1464A36D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489380"/>
            <a:ext cx="9977119" cy="595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2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676CC-8BB6-BDE9-8B7E-64DA9F5BD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" y="822835"/>
            <a:ext cx="11775440" cy="5212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5AC021-5427-205F-597B-FB0FC072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93" y="1633572"/>
            <a:ext cx="11788379" cy="38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1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69</Words>
  <Application>Microsoft Office PowerPoint</Application>
  <PresentationFormat>Widescreen</PresentationFormat>
  <Paragraphs>15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Instrument Sans Medium</vt:lpstr>
      <vt:lpstr>Open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Qasim Rishi</dc:creator>
  <cp:lastModifiedBy>Qasim Rishi</cp:lastModifiedBy>
  <cp:revision>19</cp:revision>
  <dcterms:created xsi:type="dcterms:W3CDTF">2024-10-22T13:49:28Z</dcterms:created>
  <dcterms:modified xsi:type="dcterms:W3CDTF">2024-11-02T08:48:57Z</dcterms:modified>
</cp:coreProperties>
</file>